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sldIdLst>
    <p:sldId id="256" r:id="rId5"/>
    <p:sldId id="257" r:id="rId6"/>
    <p:sldId id="258" r:id="rId7"/>
    <p:sldId id="261" r:id="rId8"/>
    <p:sldId id="267" r:id="rId9"/>
    <p:sldId id="265" r:id="rId10"/>
    <p:sldId id="266" r:id="rId11"/>
    <p:sldId id="263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916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3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0280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04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032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61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25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8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9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3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7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2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0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10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27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4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9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  <p:sldLayoutId id="2147483876" r:id="rId15"/>
    <p:sldLayoutId id="21474838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diaz@dadeschools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l01000126.schoolwires.net/site/default.aspx?DomainID=25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modo.com/home#/group?id=24781098" TargetMode="External"/><Relationship Id="rId2" Type="http://schemas.openxmlformats.org/officeDocument/2006/relationships/hyperlink" Target="http://www.edmodo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1800" dirty="0"/>
            </a:br>
            <a:r>
              <a:rPr lang="en-US" sz="2800" dirty="0"/>
              <a:t>Welcome Parents! 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Open House 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Welcome Parents</a:t>
            </a:r>
            <a:br>
              <a:rPr lang="en-US" sz="2800" dirty="0"/>
            </a:br>
            <a:r>
              <a:rPr lang="en-US" sz="2800" dirty="0"/>
              <a:t>Open House</a:t>
            </a:r>
            <a:br>
              <a:rPr lang="en-US" sz="2800" dirty="0"/>
            </a:br>
            <a:r>
              <a:rPr lang="en-US" sz="2800" dirty="0"/>
              <a:t>Thursday </a:t>
            </a:r>
            <a:br>
              <a:rPr lang="en-US" sz="2800" dirty="0"/>
            </a:br>
            <a:r>
              <a:rPr lang="en-US" sz="2800" dirty="0"/>
              <a:t>September 26, 2019</a:t>
            </a:r>
            <a:br>
              <a:rPr lang="en-US" sz="2800" dirty="0"/>
            </a:br>
            <a:r>
              <a:rPr lang="en-US" dirty="0"/>
              <a:t>       Forensic Science 2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965700"/>
            <a:ext cx="11507788" cy="189230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								</a:t>
            </a:r>
            <a:r>
              <a:rPr lang="en-US" sz="2800" dirty="0" err="1"/>
              <a:t>Mrs</a:t>
            </a:r>
            <a:r>
              <a:rPr lang="en-US" sz="2800" dirty="0"/>
              <a:t> Diaz – Room 374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33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79400"/>
            <a:ext cx="8911687" cy="9779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About Me:</a:t>
            </a:r>
            <a:br>
              <a:rPr lang="en-US" b="1" dirty="0"/>
            </a:br>
            <a:r>
              <a:rPr lang="en-US" b="1" dirty="0"/>
              <a:t>						</a:t>
            </a:r>
            <a:r>
              <a:rPr lang="en-US" b="1" dirty="0" err="1"/>
              <a:t>Mrs</a:t>
            </a:r>
            <a:r>
              <a:rPr lang="en-US" b="1" dirty="0"/>
              <a:t> Diaz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1562101"/>
            <a:ext cx="8770571" cy="4991100"/>
          </a:xfrm>
        </p:spPr>
        <p:txBody>
          <a:bodyPr>
            <a:normAutofit/>
          </a:bodyPr>
          <a:lstStyle/>
          <a:p>
            <a:r>
              <a:rPr lang="en-US" sz="2400" dirty="0"/>
              <a:t>I have been teaching at Miami Beach Senior High for 19 years </a:t>
            </a:r>
          </a:p>
          <a:p>
            <a:r>
              <a:rPr lang="en-US" sz="2400" dirty="0"/>
              <a:t>I currently teach 4 classes of Forensic Science 1 Honors and 2 classes of Forensics 2. </a:t>
            </a:r>
          </a:p>
          <a:p>
            <a:r>
              <a:rPr lang="en-US" sz="2400" dirty="0"/>
              <a:t>My degree is in Biology Education with a minor in Chemistry  </a:t>
            </a:r>
          </a:p>
          <a:p>
            <a:r>
              <a:rPr lang="en-US" sz="2400" dirty="0"/>
              <a:t>I have planning during Period 1 and 2 which are the best times to meet or call for conferences </a:t>
            </a:r>
          </a:p>
          <a:p>
            <a:r>
              <a:rPr lang="en-US" sz="2400" dirty="0"/>
              <a:t>Communication via email is the best way to get a more immediate response from me at </a:t>
            </a:r>
            <a:r>
              <a:rPr lang="en-US" sz="2400" dirty="0">
                <a:hlinkClick r:id="rId2"/>
              </a:rPr>
              <a:t>Ldiaz@dadeschools.net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5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0"/>
            <a:ext cx="8897565" cy="1168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Forensic Science 2  Topics </a:t>
            </a:r>
            <a:br>
              <a:rPr lang="en-US" dirty="0"/>
            </a:br>
            <a:r>
              <a:rPr lang="en-US" sz="3100" dirty="0"/>
              <a:t>The syllabus was sent home the first day of school – You should find a copy at the front of the room with all course requirements and info 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2201" y="1879600"/>
            <a:ext cx="5143500" cy="4978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Forensic Science Overview and Basics Review</a:t>
            </a:r>
            <a:endParaRPr lang="en-US" dirty="0"/>
          </a:p>
          <a:p>
            <a:r>
              <a:rPr lang="en-US" b="1" dirty="0"/>
              <a:t>Physical Evidence Types and Importance Review</a:t>
            </a:r>
            <a:endParaRPr lang="en-US" dirty="0"/>
          </a:p>
          <a:p>
            <a:r>
              <a:rPr lang="en-US" b="1" dirty="0"/>
              <a:t>Drugs and Toxicology</a:t>
            </a:r>
            <a:endParaRPr lang="en-US" dirty="0"/>
          </a:p>
          <a:p>
            <a:r>
              <a:rPr lang="en-US" b="1" dirty="0"/>
              <a:t>Fingerprints Review and Advance techniques – Cyanoacrylate Fuming </a:t>
            </a:r>
            <a:endParaRPr lang="en-US" dirty="0"/>
          </a:p>
          <a:p>
            <a:r>
              <a:rPr lang="en-US" b="1" dirty="0"/>
              <a:t>DNA </a:t>
            </a:r>
            <a:endParaRPr lang="en-US" dirty="0"/>
          </a:p>
          <a:p>
            <a:r>
              <a:rPr lang="en-US" b="1" dirty="0"/>
              <a:t>Microscopic Evidence Introduction </a:t>
            </a:r>
            <a:endParaRPr lang="en-US" dirty="0"/>
          </a:p>
          <a:p>
            <a:r>
              <a:rPr lang="en-US" b="1" dirty="0"/>
              <a:t>Hairs and Fibers</a:t>
            </a:r>
            <a:endParaRPr lang="en-US" dirty="0"/>
          </a:p>
          <a:p>
            <a:r>
              <a:rPr lang="en-US" b="1" dirty="0"/>
              <a:t>Death, meaning Manner Mechanism and Time </a:t>
            </a:r>
            <a:endParaRPr lang="en-US" dirty="0"/>
          </a:p>
          <a:p>
            <a:r>
              <a:rPr lang="en-US" b="1" dirty="0"/>
              <a:t>Forensic Anthropology /Entomology </a:t>
            </a:r>
            <a:endParaRPr lang="en-US" dirty="0"/>
          </a:p>
          <a:p>
            <a:r>
              <a:rPr lang="en-US" b="1" dirty="0"/>
              <a:t>Casts and Impressions</a:t>
            </a:r>
            <a:endParaRPr lang="en-US" dirty="0"/>
          </a:p>
          <a:p>
            <a:r>
              <a:rPr lang="en-US" b="1" dirty="0"/>
              <a:t>Ballistics</a:t>
            </a:r>
            <a:endParaRPr lang="en-US" dirty="0"/>
          </a:p>
          <a:p>
            <a:r>
              <a:rPr lang="en-US" b="1" dirty="0" err="1"/>
              <a:t>Toolmarks</a:t>
            </a:r>
            <a:endParaRPr lang="en-US" dirty="0"/>
          </a:p>
          <a:p>
            <a:r>
              <a:rPr lang="en-US" b="1" dirty="0"/>
              <a:t>Properties of Matter and Analysis of Glass </a:t>
            </a:r>
            <a:endParaRPr lang="en-US" dirty="0"/>
          </a:p>
          <a:p>
            <a:r>
              <a:rPr lang="en-US" b="1" dirty="0"/>
              <a:t>Blood Spatter Advanced </a:t>
            </a:r>
            <a:endParaRPr lang="en-US" dirty="0"/>
          </a:p>
          <a:p>
            <a:r>
              <a:rPr lang="en-US" b="1" dirty="0"/>
              <a:t>Forensic Science and the Internet</a:t>
            </a:r>
            <a:endParaRPr lang="en-US" dirty="0"/>
          </a:p>
          <a:p>
            <a:r>
              <a:rPr lang="en-US" b="1" dirty="0"/>
              <a:t>Odontology – Bitemarks as evidence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9787" y="5103674"/>
            <a:ext cx="45400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r>
              <a:rPr lang="en-US" b="1" dirty="0"/>
              <a:t>Almost all topics will have a lab </a:t>
            </a:r>
          </a:p>
          <a:p>
            <a:r>
              <a:rPr lang="en-US" b="1" dirty="0"/>
              <a:t>Or hands on activity associated with it</a:t>
            </a:r>
          </a:p>
          <a:p>
            <a:r>
              <a:rPr lang="en-US" b="1" dirty="0"/>
              <a:t>Attendance is very important because </a:t>
            </a:r>
          </a:p>
          <a:p>
            <a:r>
              <a:rPr lang="en-US" b="1" dirty="0"/>
              <a:t>Makeups for labs are not always </a:t>
            </a:r>
          </a:p>
          <a:p>
            <a:r>
              <a:rPr lang="en-US" b="1" dirty="0"/>
              <a:t>possible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346201" y="2019301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Forensic Science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 is the application of science to those criminal and civil laws. It has become a comprehensive subject incorporating Biology, Chemistry, Physics, Entomology, Earth Science, Anatomy and Physiology as well as other aspects of Science.</a:t>
            </a:r>
          </a:p>
          <a:p>
            <a:r>
              <a:rPr lang="en-US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Students in Forensic Science 2 should have taken Forensics 1 last year or the year before</a:t>
            </a:r>
          </a:p>
          <a:p>
            <a:r>
              <a:rPr lang="en-US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This course counts as an elective class not and does not fulfill the science requirement for </a:t>
            </a:r>
            <a:r>
              <a:rPr lang="en-US" sz="2000" b="1" dirty="0" err="1">
                <a:solidFill>
                  <a:srgbClr val="000000"/>
                </a:solidFill>
                <a:latin typeface="Tahoma" panose="020B0604030504040204" pitchFamily="34" charset="0"/>
              </a:rPr>
              <a:t>graducation</a:t>
            </a:r>
            <a:r>
              <a:rPr lang="en-US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55332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Old Forensic Science Textbook 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1384300"/>
            <a:ext cx="8770571" cy="5029200"/>
          </a:xfrm>
        </p:spPr>
        <p:txBody>
          <a:bodyPr/>
          <a:lstStyle/>
          <a:p>
            <a:r>
              <a:rPr lang="en-US" sz="2400" dirty="0"/>
              <a:t>Textbook is only available for use in class due to current supply</a:t>
            </a:r>
          </a:p>
          <a:p>
            <a:r>
              <a:rPr lang="en-US" sz="2400" dirty="0"/>
              <a:t>Chapters from book and </a:t>
            </a:r>
            <a:r>
              <a:rPr lang="en-US" sz="2400" dirty="0" err="1"/>
              <a:t>powerpoints</a:t>
            </a:r>
            <a:r>
              <a:rPr lang="en-US" sz="2400" dirty="0"/>
              <a:t>  are available in pdf form on the school website and can be downloaded or printed.</a:t>
            </a:r>
          </a:p>
          <a:p>
            <a:pPr marL="0" indent="0">
              <a:buNone/>
            </a:pPr>
            <a:r>
              <a:rPr lang="en-US" dirty="0"/>
              <a:t> 	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943" y="3540125"/>
            <a:ext cx="2447657" cy="325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51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DB086-1612-45EA-94FC-E4E45B5B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06332"/>
            <a:ext cx="8911687" cy="5510268"/>
          </a:xfrm>
        </p:spPr>
        <p:txBody>
          <a:bodyPr>
            <a:normAutofit/>
          </a:bodyPr>
          <a:lstStyle/>
          <a:p>
            <a:r>
              <a:rPr lang="en-US" dirty="0"/>
              <a:t>New Textbook </a:t>
            </a:r>
            <a:br>
              <a:rPr lang="en-US" dirty="0"/>
            </a:br>
            <a:r>
              <a:rPr lang="en-US" dirty="0"/>
              <a:t>Forensic Science Fundamentals and Investigations 2nd edition </a:t>
            </a:r>
            <a:br>
              <a:rPr lang="en-US" dirty="0"/>
            </a:br>
            <a:r>
              <a:rPr lang="en-US" dirty="0"/>
              <a:t>Textbook can be found</a:t>
            </a:r>
            <a:br>
              <a:rPr lang="en-US" dirty="0"/>
            </a:br>
            <a:r>
              <a:rPr lang="en-US" dirty="0"/>
              <a:t>on the student portal</a:t>
            </a:r>
            <a:br>
              <a:rPr lang="en-US" dirty="0"/>
            </a:br>
            <a:r>
              <a:rPr lang="en-US" dirty="0"/>
              <a:t>textbook link</a:t>
            </a:r>
            <a:br>
              <a:rPr lang="en-US" dirty="0"/>
            </a:br>
            <a:r>
              <a:rPr lang="en-US" dirty="0"/>
              <a:t>Students may also check </a:t>
            </a:r>
            <a:br>
              <a:rPr lang="en-US" dirty="0"/>
            </a:br>
            <a:r>
              <a:rPr lang="en-US" dirty="0"/>
              <a:t>out a book if they prefer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Image result for forensic science bertino">
            <a:extLst>
              <a:ext uri="{FF2B5EF4-FFF2-40B4-BE49-F238E27FC236}">
                <a16:creationId xmlns:a16="http://schemas.microsoft.com/office/drawing/2014/main" id="{96C7067F-55EB-4B78-81B9-B2E16F5CF2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917" y="2104992"/>
            <a:ext cx="3724300" cy="475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863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School and Class website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27100"/>
            <a:ext cx="8915400" cy="4851400"/>
          </a:xfrm>
        </p:spPr>
        <p:txBody>
          <a:bodyPr>
            <a:noAutofit/>
          </a:bodyPr>
          <a:lstStyle/>
          <a:p>
            <a:endParaRPr lang="en-US" sz="2800" dirty="0"/>
          </a:p>
          <a:p>
            <a:r>
              <a:rPr lang="en-US" sz="2800" dirty="0"/>
              <a:t>Class syllabus and parent letter are posted </a:t>
            </a:r>
          </a:p>
          <a:p>
            <a:r>
              <a:rPr lang="en-US" sz="2800" dirty="0" err="1"/>
              <a:t>Powerpoints</a:t>
            </a:r>
            <a:r>
              <a:rPr lang="en-US" sz="2800" dirty="0"/>
              <a:t> for all topics are available for download or review on </a:t>
            </a:r>
            <a:r>
              <a:rPr lang="en-US" sz="2800" dirty="0" err="1"/>
              <a:t>edmodo</a:t>
            </a:r>
            <a:endParaRPr lang="en-US" sz="2800" dirty="0"/>
          </a:p>
          <a:p>
            <a:r>
              <a:rPr lang="en-US" sz="2800" dirty="0"/>
              <a:t>All chapters from the old textbooks are available in pdf format for viewing, download or printing.</a:t>
            </a:r>
          </a:p>
          <a:p>
            <a:r>
              <a:rPr lang="en-US" sz="2800" dirty="0"/>
              <a:t>Edmodo codes are also posted on the schools website 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pPr lvl="5"/>
            <a:r>
              <a:rPr lang="en-US" sz="2800" dirty="0">
                <a:hlinkClick r:id="rId2"/>
              </a:rPr>
              <a:t>Miami Beach Senior High Website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376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Edmodo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Similar platform as Facebook</a:t>
            </a:r>
          </a:p>
          <a:p>
            <a:r>
              <a:rPr lang="en-US" sz="3200" dirty="0"/>
              <a:t>Assignments, important notifications, links to videos, worksheets are all posted on Edmodo. Assignments can also be turned in via Edmodo</a:t>
            </a:r>
          </a:p>
          <a:p>
            <a:r>
              <a:rPr lang="en-US" sz="3200" dirty="0"/>
              <a:t>Parents can sign up with code </a:t>
            </a:r>
            <a:r>
              <a:rPr lang="en-US" sz="3800" b="1" dirty="0">
                <a:solidFill>
                  <a:srgbClr val="0070C0"/>
                </a:solidFill>
              </a:rPr>
              <a:t>g2zpy7 </a:t>
            </a:r>
            <a:r>
              <a:rPr lang="en-US" sz="3200" dirty="0"/>
              <a:t>at </a:t>
            </a:r>
            <a:r>
              <a:rPr lang="en-US" sz="3200" dirty="0">
                <a:hlinkClick r:id="rId2"/>
              </a:rPr>
              <a:t>www.Edmodo.com</a:t>
            </a:r>
            <a:r>
              <a:rPr lang="en-US" sz="3200" dirty="0"/>
              <a:t> </a:t>
            </a:r>
          </a:p>
          <a:p>
            <a:pPr marL="3200400" lvl="7" indent="0">
              <a:buNone/>
            </a:pPr>
            <a:endParaRPr lang="en-US" sz="3200" dirty="0">
              <a:hlinkClick r:id="rId3"/>
            </a:endParaRPr>
          </a:p>
          <a:p>
            <a:pPr marL="3200400" lvl="7" indent="0">
              <a:buNone/>
            </a:pPr>
            <a:r>
              <a:rPr lang="en-US" sz="3200" dirty="0">
                <a:hlinkClick r:id="rId3"/>
              </a:rPr>
              <a:t>DIAZ EDMODO PAGE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41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912" y="212272"/>
            <a:ext cx="8911687" cy="1280890"/>
          </a:xfrm>
        </p:spPr>
        <p:txBody>
          <a:bodyPr/>
          <a:lstStyle/>
          <a:p>
            <a:r>
              <a:rPr lang="en-US" b="1" dirty="0"/>
              <a:t>Science Fee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912" y="852717"/>
            <a:ext cx="8915400" cy="6090835"/>
          </a:xfrm>
        </p:spPr>
        <p:txBody>
          <a:bodyPr>
            <a:noAutofit/>
          </a:bodyPr>
          <a:lstStyle/>
          <a:p>
            <a:r>
              <a:rPr lang="en-US" sz="2400" dirty="0"/>
              <a:t>$5.00 pay at treasurers office and show receipt to me for documentation or pay online via student and parent portal. Under apps and services find OSP – online school payments. Locate our school then find the teacher or class you would like to pay. Teacher should receive an email receipt with the students name that paid. </a:t>
            </a:r>
          </a:p>
          <a:p>
            <a:r>
              <a:rPr lang="en-US" sz="2400" dirty="0"/>
              <a:t>Science fees are very important and it helps our department order lab supplies for hands on activities. </a:t>
            </a:r>
          </a:p>
          <a:p>
            <a:r>
              <a:rPr lang="en-US" sz="2400" dirty="0"/>
              <a:t>This is the first year for this class and we are in need of new lab supplies to supplement the lessons.</a:t>
            </a:r>
          </a:p>
          <a:p>
            <a:r>
              <a:rPr lang="en-US" sz="2400" dirty="0"/>
              <a:t>Adopt a classroom and donorschoose.org is also an option for any parents that would like to donate to any teacher registered in the school that has a special request for funding for a project or classroom supplies</a:t>
            </a:r>
          </a:p>
        </p:txBody>
      </p:sp>
    </p:spTree>
    <p:extLst>
      <p:ext uri="{BB962C8B-B14F-4D97-AF65-F5344CB8AC3E}">
        <p14:creationId xmlns:p14="http://schemas.microsoft.com/office/powerpoint/2010/main" val="573645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4133" y="624110"/>
            <a:ext cx="9760479" cy="1280890"/>
          </a:xfrm>
        </p:spPr>
        <p:txBody>
          <a:bodyPr>
            <a:normAutofit/>
          </a:bodyPr>
          <a:lstStyle/>
          <a:p>
            <a:r>
              <a:rPr lang="en-US" b="1" dirty="0"/>
              <a:t>General points every student should follow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56267"/>
            <a:ext cx="8915400" cy="5401733"/>
          </a:xfrm>
        </p:spPr>
        <p:txBody>
          <a:bodyPr>
            <a:normAutofit fontScale="40000" lnSpcReduction="20000"/>
          </a:bodyPr>
          <a:lstStyle/>
          <a:p>
            <a:r>
              <a:rPr lang="en-US" sz="7000" dirty="0"/>
              <a:t>Wear Uniform and ID every day to every class</a:t>
            </a:r>
          </a:p>
          <a:p>
            <a:r>
              <a:rPr lang="en-US" sz="7000" dirty="0"/>
              <a:t>Bring all required class supplies every day </a:t>
            </a:r>
          </a:p>
          <a:p>
            <a:r>
              <a:rPr lang="en-US" sz="7000" dirty="0"/>
              <a:t>Get a good nights sleep </a:t>
            </a:r>
          </a:p>
          <a:p>
            <a:r>
              <a:rPr lang="en-US" sz="7000" dirty="0"/>
              <a:t>Be on time to every class </a:t>
            </a:r>
          </a:p>
          <a:p>
            <a:r>
              <a:rPr lang="en-US" sz="7000" dirty="0"/>
              <a:t>Electronic devices and phones need to be put away unless allowed for an assignment</a:t>
            </a:r>
          </a:p>
          <a:p>
            <a:r>
              <a:rPr lang="en-US" sz="7000" dirty="0"/>
              <a:t>Ask for any make up work if absent but make sure the absence is excused</a:t>
            </a:r>
          </a:p>
          <a:p>
            <a:pPr marL="0" indent="0">
              <a:buNone/>
            </a:pPr>
            <a:r>
              <a:rPr lang="en-US" sz="7000" dirty="0"/>
              <a:t>            Excused absence does not = Excused work</a:t>
            </a:r>
          </a:p>
          <a:p>
            <a:r>
              <a:rPr lang="en-US" sz="7000" dirty="0"/>
              <a:t>If you don’t understand something in class - </a:t>
            </a:r>
            <a:r>
              <a:rPr lang="en-US" sz="3400" dirty="0"/>
              <a:t>									</a:t>
            </a:r>
          </a:p>
          <a:p>
            <a:pPr marL="0" indent="0">
              <a:buNone/>
            </a:pPr>
            <a:r>
              <a:rPr lang="en-US" sz="3400" b="1" dirty="0"/>
              <a:t>							 								</a:t>
            </a:r>
            <a:r>
              <a:rPr lang="en-US" sz="10300" b="1" dirty="0"/>
              <a:t>ASK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86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56B43F745F71448673C9CBCE59B8D8" ma:contentTypeVersion="20" ma:contentTypeDescription="Create a new document." ma:contentTypeScope="" ma:versionID="7bb9545ef84b87dfb8ad1fa23ba31b56">
  <xsd:schema xmlns:xsd="http://www.w3.org/2001/XMLSchema" xmlns:xs="http://www.w3.org/2001/XMLSchema" xmlns:p="http://schemas.microsoft.com/office/2006/metadata/properties" xmlns:ns3="77e0f177-2cd2-43da-a025-9b538fbd5984" xmlns:ns4="ec9a75fb-4efe-4be6-b664-2a503d89a47b" targetNamespace="http://schemas.microsoft.com/office/2006/metadata/properties" ma:root="true" ma:fieldsID="41f29367020f400da086da7036d3ff58" ns3:_="" ns4:_="">
    <xsd:import namespace="77e0f177-2cd2-43da-a025-9b538fbd5984"/>
    <xsd:import namespace="ec9a75fb-4efe-4be6-b664-2a503d89a47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e0f177-2cd2-43da-a025-9b538fbd59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a75fb-4efe-4be6-b664-2a503d89a47b" elementFormDefault="qualified">
    <xsd:import namespace="http://schemas.microsoft.com/office/2006/documentManagement/types"/>
    <xsd:import namespace="http://schemas.microsoft.com/office/infopath/2007/PartnerControls"/>
    <xsd:element name="NotebookType" ma:index="9" nillable="true" ma:displayName="Notebook Type" ma:indexed="true" ma:internalName="NotebookType">
      <xsd:simpleType>
        <xsd:restriction base="dms:Text"/>
      </xsd:simpleType>
    </xsd:element>
    <xsd:element name="FolderType" ma:index="10" nillable="true" ma:displayName="Folder Type" ma:internalName="FolderType">
      <xsd:simpleType>
        <xsd:restriction base="dms:Text"/>
      </xsd:simpleType>
    </xsd:element>
    <xsd:element name="Owner" ma:index="1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22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5" nillable="true" ma:displayName="Tags" ma:internalName="MediaServiceAutoTags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ec9a75fb-4efe-4be6-b664-2a503d89a47b" xsi:nil="true"/>
    <Students xmlns="ec9a75fb-4efe-4be6-b664-2a503d89a47b">
      <UserInfo>
        <DisplayName/>
        <AccountId xsi:nil="true"/>
        <AccountType/>
      </UserInfo>
    </Students>
    <Student_Groups xmlns="ec9a75fb-4efe-4be6-b664-2a503d89a47b">
      <UserInfo>
        <DisplayName/>
        <AccountId xsi:nil="true"/>
        <AccountType/>
      </UserInfo>
    </Student_Groups>
    <AppVersion xmlns="ec9a75fb-4efe-4be6-b664-2a503d89a47b" xsi:nil="true"/>
    <FolderType xmlns="ec9a75fb-4efe-4be6-b664-2a503d89a47b" xsi:nil="true"/>
    <Teachers xmlns="ec9a75fb-4efe-4be6-b664-2a503d89a47b">
      <UserInfo>
        <DisplayName/>
        <AccountId xsi:nil="true"/>
        <AccountType/>
      </UserInfo>
    </Teachers>
    <DefaultSectionNames xmlns="ec9a75fb-4efe-4be6-b664-2a503d89a47b" xsi:nil="true"/>
    <Owner xmlns="ec9a75fb-4efe-4be6-b664-2a503d89a47b">
      <UserInfo>
        <DisplayName/>
        <AccountId xsi:nil="true"/>
        <AccountType/>
      </UserInfo>
    </Own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FD368B-6951-42BC-BEE2-F03F97FC85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e0f177-2cd2-43da-a025-9b538fbd5984"/>
    <ds:schemaRef ds:uri="ec9a75fb-4efe-4be6-b664-2a503d89a4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0796D7-04E5-4CBB-8FD5-99E9EA8E8BD6}">
  <ds:schemaRefs>
    <ds:schemaRef ds:uri="http://schemas.microsoft.com/office/2006/documentManagement/types"/>
    <ds:schemaRef ds:uri="http://purl.org/dc/terms/"/>
    <ds:schemaRef ds:uri="http://purl.org/dc/dcmitype/"/>
    <ds:schemaRef ds:uri="77e0f177-2cd2-43da-a025-9b538fbd598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ec9a75fb-4efe-4be6-b664-2a503d89a47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B92DC6A-D616-4396-8804-656BE2F997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819</TotalTime>
  <Words>542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Tahoma</vt:lpstr>
      <vt:lpstr>Wingdings 3</vt:lpstr>
      <vt:lpstr>Wisp</vt:lpstr>
      <vt:lpstr>     Welcome Parents!        Open House                                                                                                          Welcome Parents Open House Thursday  September 26, 2019        Forensic Science 2 </vt:lpstr>
      <vt:lpstr>About Me:       Mrs Diaz </vt:lpstr>
      <vt:lpstr>Forensic Science 2  Topics  The syllabus was sent home the first day of school – You should find a copy at the front of the room with all course requirements and info  </vt:lpstr>
      <vt:lpstr>Old Forensic Science Textbook    </vt:lpstr>
      <vt:lpstr>New Textbook  Forensic Science Fundamentals and Investigations 2nd edition  Textbook can be found on the student portal textbook link Students may also check  out a book if they prefer </vt:lpstr>
      <vt:lpstr>School and Class website </vt:lpstr>
      <vt:lpstr>Edmodo</vt:lpstr>
      <vt:lpstr>Science Fee </vt:lpstr>
      <vt:lpstr>General points every student should follow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Parents   Biology I 2016-2017</dc:title>
  <dc:creator>Diaz, Luisa</dc:creator>
  <cp:lastModifiedBy>Diaz, Luisa</cp:lastModifiedBy>
  <cp:revision>60</cp:revision>
  <dcterms:created xsi:type="dcterms:W3CDTF">2016-09-27T13:56:40Z</dcterms:created>
  <dcterms:modified xsi:type="dcterms:W3CDTF">2019-09-26T21:26:29Z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0x0101005056B43F745F71448673C9CBCE59B8D8</vt:lpwstr>
  </property>
</Properties>
</file>